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85" r:id="rId6"/>
    <p:sldId id="262" r:id="rId7"/>
    <p:sldId id="263" r:id="rId8"/>
    <p:sldId id="264" r:id="rId9"/>
    <p:sldId id="286" r:id="rId10"/>
    <p:sldId id="265" r:id="rId11"/>
    <p:sldId id="266" r:id="rId12"/>
    <p:sldId id="267" r:id="rId13"/>
    <p:sldId id="275" r:id="rId14"/>
    <p:sldId id="269" r:id="rId15"/>
    <p:sldId id="268" r:id="rId16"/>
    <p:sldId id="271" r:id="rId17"/>
    <p:sldId id="273" r:id="rId18"/>
    <p:sldId id="276" r:id="rId19"/>
    <p:sldId id="278" r:id="rId20"/>
    <p:sldId id="280" r:id="rId21"/>
    <p:sldId id="283" r:id="rId22"/>
    <p:sldId id="284" r:id="rId23"/>
    <p:sldId id="281" r:id="rId24"/>
    <p:sldId id="28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s\Desktop\&#1051;&#1080;&#1089;&#1090;%20Microsoft%20Office%20Exce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s\Desktop\&#1051;&#1080;&#1089;&#1090;%20Microsoft%20Office%20Excel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s\Desktop\&#1051;&#1080;&#1089;&#1090;%20Microsoft%20Office%20Excel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s\Desktop\&#1051;&#1080;&#1089;&#1090;%20Microsoft%20Office%20Excel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s\Desktop\&#1051;&#1080;&#1089;&#1090;%20Microsoft%20Office%20Excel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s\Desktop\&#1051;&#1080;&#1089;&#1090;%20Microsoft%20Office%20Excel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s\Desktop\&#1051;&#1080;&#1089;&#1090;%20Microsoft%20Office%20Excel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s\Desktop\&#1051;&#1080;&#1089;&#1090;%20Microsoft%20Office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title>
      <c:tx>
        <c:rich>
          <a:bodyPr/>
          <a:lstStyle/>
          <a:p>
            <a:pPr>
              <a:defRPr sz="2000"/>
            </a:pPr>
            <a:r>
              <a:rPr lang="ru-RU" sz="2000" dirty="0"/>
              <a:t>График поступления собственных доходов </a:t>
            </a:r>
            <a:r>
              <a:rPr lang="ru-RU" sz="2000" dirty="0" smtClean="0"/>
              <a:t>                  в </a:t>
            </a:r>
            <a:r>
              <a:rPr lang="ru-RU" sz="2000" dirty="0"/>
              <a:t>2010-2012 гг.</a:t>
            </a:r>
          </a:p>
        </c:rich>
      </c:tx>
      <c:layout/>
    </c:title>
    <c:plotArea>
      <c:layout/>
      <c:lineChart>
        <c:grouping val="standard"/>
        <c:ser>
          <c:idx val="1"/>
          <c:order val="1"/>
          <c:val>
            <c:numRef>
              <c:f>Лист1!$E$2:$E$4</c:f>
            </c:numRef>
          </c:val>
        </c:ser>
        <c:ser>
          <c:idx val="0"/>
          <c:order val="0"/>
          <c:cat>
            <c:numRef>
              <c:f>'[Лист Microsoft Office Excel.xlsx]Лист1'!$D$2:$D$4</c:f>
              <c:numCache>
                <c:formatCode>General</c:formatCode>
                <c:ptCount val="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</c:numCache>
            </c:numRef>
          </c:cat>
          <c:val>
            <c:numRef>
              <c:f>'[Лист Microsoft Office Excel.xlsx]Лист1'!$E$2:$E$4</c:f>
              <c:numCache>
                <c:formatCode>General</c:formatCode>
                <c:ptCount val="3"/>
                <c:pt idx="0">
                  <c:v>12484.9</c:v>
                </c:pt>
                <c:pt idx="1">
                  <c:v>13382.1</c:v>
                </c:pt>
                <c:pt idx="2">
                  <c:v>23403.7</c:v>
                </c:pt>
              </c:numCache>
            </c:numRef>
          </c:val>
        </c:ser>
        <c:marker val="1"/>
        <c:axId val="68566016"/>
        <c:axId val="68567808"/>
      </c:lineChart>
      <c:dateAx>
        <c:axId val="68566016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68567808"/>
        <c:crosses val="autoZero"/>
        <c:lblOffset val="100"/>
        <c:baseTimeUnit val="days"/>
      </c:dateAx>
      <c:valAx>
        <c:axId val="68567808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тыс. рублей</a:t>
                </a:r>
              </a:p>
            </c:rich>
          </c:tx>
          <c:layout>
            <c:manualLayout>
              <c:xMode val="edge"/>
              <c:yMode val="edge"/>
              <c:x val="2.1333333333333412E-2"/>
              <c:y val="0.39577685142298613"/>
            </c:manualLayout>
          </c:layout>
        </c:title>
        <c:numFmt formatCode="General" sourceLinked="1"/>
        <c:maj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68566016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400" b="1" i="0" baseline="0" dirty="0"/>
              <a:t>График безвозмездных поступлений </a:t>
            </a:r>
            <a:r>
              <a:rPr lang="ru-RU" sz="2400" b="1" i="0" baseline="0" dirty="0" smtClean="0"/>
              <a:t>             </a:t>
            </a:r>
            <a:r>
              <a:rPr lang="ru-RU" sz="2400" b="1" i="0" baseline="0" dirty="0"/>
              <a:t>в 2010 - 2012 гг.</a:t>
            </a:r>
          </a:p>
        </c:rich>
      </c:tx>
      <c:layout/>
    </c:title>
    <c:view3D>
      <c:perspective val="30"/>
    </c:view3D>
    <c:plotArea>
      <c:layout/>
      <c:bar3DChart>
        <c:barDir val="col"/>
        <c:grouping val="clustered"/>
        <c:ser>
          <c:idx val="4"/>
          <c:order val="4"/>
          <c:val>
            <c:numRef>
              <c:f>Лист1!$E$2:$E$4</c:f>
            </c:numRef>
          </c:val>
        </c:ser>
        <c:ser>
          <c:idx val="5"/>
          <c:order val="5"/>
          <c:cat>
            <c:multiLvlStrRef>
              <c:f>'[Лист Microsoft Office Excel.xlsx]Лист1'!$D$2:$D$4</c:f>
            </c:multiLvlStrRef>
          </c:cat>
          <c:val>
            <c:numRef>
              <c:f>'[Лист Microsoft Office Excel.xlsx]Лист1'!$E$2:$E$4</c:f>
            </c:numRef>
          </c:val>
        </c:ser>
        <c:ser>
          <c:idx val="1"/>
          <c:order val="1"/>
          <c:val>
            <c:numRef>
              <c:f>Лист1!$H$25:$H$27</c:f>
            </c:numRef>
          </c:val>
        </c:ser>
        <c:ser>
          <c:idx val="2"/>
          <c:order val="2"/>
          <c:cat>
            <c:multiLvlStrRef>
              <c:f>'[Лист Microsoft Office Excel.xlsx]Лист1'!$D$2:$D$4</c:f>
            </c:multiLvlStrRef>
          </c:cat>
          <c:val>
            <c:numRef>
              <c:f>'[Лист Microsoft Office Excel.xlsx]Лист1'!$E$2:$E$4</c:f>
            </c:numRef>
          </c:val>
        </c:ser>
        <c:ser>
          <c:idx val="3"/>
          <c:order val="3"/>
          <c:cat>
            <c:multiLvlStrRef>
              <c:f>'[Лист Microsoft Office Excel.xlsx]Лист1'!$G$25:$G$27</c:f>
            </c:multiLvlStrRef>
          </c:cat>
          <c:val>
            <c:numRef>
              <c:f>'[Лист Microsoft Office Excel.xlsx]Лист1'!$H$25:$H$27</c:f>
            </c:numRef>
          </c:val>
        </c:ser>
        <c:ser>
          <c:idx val="0"/>
          <c:order val="0"/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numRef>
              <c:f>'[Лист Microsoft Office Excel.xlsx]Лист1'!$G$25:$G$27</c:f>
              <c:numCache>
                <c:formatCode>General</c:formatCode>
                <c:ptCount val="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</c:numCache>
            </c:numRef>
          </c:cat>
          <c:val>
            <c:numRef>
              <c:f>'[Лист Microsoft Office Excel.xlsx]Лист1'!$H$25:$H$27</c:f>
              <c:numCache>
                <c:formatCode>General</c:formatCode>
                <c:ptCount val="3"/>
                <c:pt idx="0">
                  <c:v>3019.6</c:v>
                </c:pt>
                <c:pt idx="1">
                  <c:v>1932.2</c:v>
                </c:pt>
                <c:pt idx="2">
                  <c:v>6709</c:v>
                </c:pt>
              </c:numCache>
            </c:numRef>
          </c:val>
        </c:ser>
        <c:shape val="pyramid"/>
        <c:axId val="68613632"/>
        <c:axId val="68615168"/>
        <c:axId val="0"/>
      </c:bar3DChart>
      <c:catAx>
        <c:axId val="6861363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68615168"/>
        <c:crosses val="autoZero"/>
        <c:auto val="1"/>
        <c:lblAlgn val="ctr"/>
        <c:lblOffset val="100"/>
      </c:catAx>
      <c:valAx>
        <c:axId val="68615168"/>
        <c:scaling>
          <c:orientation val="minMax"/>
        </c:scaling>
        <c:axPos val="r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тыс. рублей 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68613632"/>
        <c:crosses val="max"/>
        <c:crossBetween val="between"/>
      </c:valAx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pieChart>
        <c:varyColors val="1"/>
        <c:ser>
          <c:idx val="1"/>
          <c:order val="1"/>
          <c:dLbls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Val val="1"/>
            <c:showLeaderLines val="1"/>
          </c:dLbls>
          <c:val>
            <c:numRef>
              <c:f>Лист6!$A$1:$A$3</c:f>
              <c:numCache>
                <c:formatCode>#,##0.00</c:formatCode>
                <c:ptCount val="3"/>
                <c:pt idx="0">
                  <c:v>775624.51</c:v>
                </c:pt>
                <c:pt idx="1">
                  <c:v>991447.19</c:v>
                </c:pt>
                <c:pt idx="2" formatCode="#,##0">
                  <c:v>651381.67000000004</c:v>
                </c:pt>
              </c:numCache>
            </c:numRef>
          </c:val>
        </c:ser>
        <c:ser>
          <c:idx val="0"/>
          <c:order val="0"/>
          <c:dLbls>
            <c:showVal val="1"/>
            <c:showLeaderLines val="1"/>
          </c:dLbls>
          <c:cat>
            <c:strRef>
              <c:f>Лист6!$C$1:$C$3</c:f>
              <c:strCache>
                <c:ptCount val="3"/>
                <c:pt idx="0">
                  <c:v>ОАО "ТЦЗ" за уголь для котельной п. Лондоко-завод</c:v>
                </c:pt>
                <c:pt idx="1">
                  <c:v>заработная плата, налоги, пенсия муниципальных служащих</c:v>
                </c:pt>
                <c:pt idx="2">
                  <c:v>прочее</c:v>
                </c:pt>
              </c:strCache>
            </c:strRef>
          </c:cat>
          <c:val>
            <c:numRef>
              <c:f>Лист6!$A$1:$A$3</c:f>
              <c:numCache>
                <c:formatCode>#,##0.00</c:formatCode>
                <c:ptCount val="3"/>
                <c:pt idx="0">
                  <c:v>775624.51</c:v>
                </c:pt>
                <c:pt idx="1">
                  <c:v>991447.19</c:v>
                </c:pt>
                <c:pt idx="2" formatCode="#,##0">
                  <c:v>651381.67000000004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 rtl="0">
            <a:defRPr sz="1800"/>
          </a:pPr>
          <a:endParaRPr lang="ru-RU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400"/>
              <a:t>Встречи с населением </a:t>
            </a:r>
            <a:r>
              <a:rPr lang="ru-RU" sz="1400" b="1" i="0" u="none" strike="noStrike" baseline="0"/>
              <a:t>специалистов-представителей служб района и области   </a:t>
            </a:r>
          </a:p>
          <a:p>
            <a:pPr>
              <a:defRPr/>
            </a:pPr>
            <a:r>
              <a:rPr lang="ru-RU" sz="1400" b="1" i="0" u="none" strike="noStrike" baseline="0"/>
              <a:t>в 2012 году</a:t>
            </a:r>
            <a:r>
              <a:rPr lang="ru-RU" sz="1400" baseline="0"/>
              <a:t> </a:t>
            </a:r>
            <a:endParaRPr lang="ru-RU" sz="1400"/>
          </a:p>
        </c:rich>
      </c:tx>
      <c:layout/>
    </c:title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Лист2!$B$9</c:f>
              <c:strCache>
                <c:ptCount val="1"/>
                <c:pt idx="0">
                  <c:v>встречи в пос. Лондоко-завод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</c:dLbls>
          <c:cat>
            <c:strRef>
              <c:f>Лист2!$B$13:$F$20</c:f>
              <c:strCache>
                <c:ptCount val="8"/>
                <c:pt idx="0">
                  <c:v>ОГКУ "МФЦ"</c:v>
                </c:pt>
                <c:pt idx="1">
                  <c:v>Управление пенсионного фонда</c:v>
                </c:pt>
                <c:pt idx="2">
                  <c:v>Управляющие компании </c:v>
                </c:pt>
                <c:pt idx="3">
                  <c:v>ОАО "ДЭК" "Энергосбыт"</c:v>
                </c:pt>
                <c:pt idx="4">
                  <c:v>Органы внутренних дел</c:v>
                </c:pt>
                <c:pt idx="5">
                  <c:v>Прокуратура района и области</c:v>
                </c:pt>
                <c:pt idx="6">
                  <c:v>Аппарат уполномоченного по правам человека</c:v>
                </c:pt>
                <c:pt idx="7">
                  <c:v>Исполнительная власть Правительства области</c:v>
                </c:pt>
              </c:strCache>
            </c:strRef>
          </c:cat>
          <c:val>
            <c:numRef>
              <c:f>Лист2!$A$1:$A$8</c:f>
              <c:numCache>
                <c:formatCode>General</c:formatCode>
                <c:ptCount val="8"/>
                <c:pt idx="0">
                  <c:v>12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Лист2!$B$10</c:f>
              <c:strCache>
                <c:ptCount val="1"/>
                <c:pt idx="0">
                  <c:v>встречи в пос. Теплоозерск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</c:dLbls>
          <c:cat>
            <c:strRef>
              <c:f>Лист2!$B$13:$F$20</c:f>
              <c:strCache>
                <c:ptCount val="8"/>
                <c:pt idx="0">
                  <c:v>ОГКУ "МФЦ"</c:v>
                </c:pt>
                <c:pt idx="1">
                  <c:v>Управление пенсионного фонда</c:v>
                </c:pt>
                <c:pt idx="2">
                  <c:v>Управляющие компании </c:v>
                </c:pt>
                <c:pt idx="3">
                  <c:v>ОАО "ДЭК" "Энергосбыт"</c:v>
                </c:pt>
                <c:pt idx="4">
                  <c:v>Органы внутренних дел</c:v>
                </c:pt>
                <c:pt idx="5">
                  <c:v>Прокуратура района и области</c:v>
                </c:pt>
                <c:pt idx="6">
                  <c:v>Аппарат уполномоченного по правам человека</c:v>
                </c:pt>
                <c:pt idx="7">
                  <c:v>Исполнительная власть Правительства области</c:v>
                </c:pt>
              </c:strCache>
            </c:strRef>
          </c:cat>
          <c:val>
            <c:numRef>
              <c:f>Лист2!$B$1:$B$8</c:f>
              <c:numCache>
                <c:formatCode>General</c:formatCode>
                <c:ptCount val="8"/>
                <c:pt idx="0">
                  <c:v>24</c:v>
                </c:pt>
                <c:pt idx="1">
                  <c:v>4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gapWidth val="75"/>
        <c:shape val="box"/>
        <c:axId val="70026752"/>
        <c:axId val="70028288"/>
        <c:axId val="0"/>
      </c:bar3DChart>
      <c:catAx>
        <c:axId val="7002675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70028288"/>
        <c:crosses val="autoZero"/>
        <c:auto val="1"/>
        <c:lblAlgn val="ctr"/>
        <c:lblOffset val="100"/>
      </c:catAx>
      <c:valAx>
        <c:axId val="7002828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600"/>
            </a:pPr>
            <a:endParaRPr lang="ru-RU"/>
          </a:p>
        </c:txPr>
        <c:crossAx val="7002675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5.7876640419947653E-2"/>
          <c:y val="0.92718695877301049"/>
          <c:w val="0.87035783027121605"/>
          <c:h val="5.4672451657828719E-2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400"/>
            </a:pPr>
            <a:r>
              <a:rPr lang="ru-RU" sz="2400"/>
              <a:t>Нуждающиеся в жилых помещениях на 31.12.2012 года</a:t>
            </a:r>
          </a:p>
        </c:rich>
      </c:tx>
      <c:layout/>
    </c:title>
    <c:plotArea>
      <c:layout/>
      <c:barChart>
        <c:barDir val="col"/>
        <c:grouping val="stacked"/>
        <c:ser>
          <c:idx val="0"/>
          <c:order val="0"/>
          <c:tx>
            <c:strRef>
              <c:f>Лист4!$C$3</c:f>
              <c:strCache>
                <c:ptCount val="1"/>
                <c:pt idx="0">
                  <c:v>п. Теплоозерск</c:v>
                </c:pt>
              </c:strCache>
            </c:strRef>
          </c:tx>
          <c:dLbls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Лист4!$C$7:$C$8</c:f>
              <c:strCache>
                <c:ptCount val="2"/>
                <c:pt idx="0">
                  <c:v>всего</c:v>
                </c:pt>
                <c:pt idx="1">
                  <c:v>их них сироты</c:v>
                </c:pt>
              </c:strCache>
            </c:strRef>
          </c:cat>
          <c:val>
            <c:numRef>
              <c:f>Лист4!$A$3:$B$3</c:f>
              <c:numCache>
                <c:formatCode>General</c:formatCode>
                <c:ptCount val="2"/>
                <c:pt idx="0">
                  <c:v>40</c:v>
                </c:pt>
                <c:pt idx="1">
                  <c:v>20</c:v>
                </c:pt>
              </c:numCache>
            </c:numRef>
          </c:val>
        </c:ser>
        <c:ser>
          <c:idx val="1"/>
          <c:order val="1"/>
          <c:tx>
            <c:strRef>
              <c:f>Лист4!$C$4</c:f>
              <c:strCache>
                <c:ptCount val="1"/>
                <c:pt idx="0">
                  <c:v>п. Лондоко-завод, с. Лондоко</c:v>
                </c:pt>
              </c:strCache>
            </c:strRef>
          </c:tx>
          <c:dLbls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Лист4!$C$7:$C$8</c:f>
              <c:strCache>
                <c:ptCount val="2"/>
                <c:pt idx="0">
                  <c:v>всего</c:v>
                </c:pt>
                <c:pt idx="1">
                  <c:v>их них сироты</c:v>
                </c:pt>
              </c:strCache>
            </c:strRef>
          </c:cat>
          <c:val>
            <c:numRef>
              <c:f>Лист4!$A$4:$B$4</c:f>
              <c:numCache>
                <c:formatCode>General</c:formatCode>
                <c:ptCount val="2"/>
                <c:pt idx="0">
                  <c:v>3</c:v>
                </c:pt>
              </c:numCache>
            </c:numRef>
          </c:val>
        </c:ser>
        <c:gapWidth val="55"/>
        <c:overlap val="100"/>
        <c:axId val="70049152"/>
        <c:axId val="70059136"/>
      </c:barChart>
      <c:catAx>
        <c:axId val="7004915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70059136"/>
        <c:crosses val="autoZero"/>
        <c:auto val="1"/>
        <c:lblAlgn val="ctr"/>
        <c:lblOffset val="100"/>
      </c:catAx>
      <c:valAx>
        <c:axId val="7005913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7004915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600"/>
          </a:pPr>
          <a:endParaRPr lang="ru-RU"/>
        </a:p>
      </c:txPr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400" b="1" i="0" u="none" strike="noStrike" baseline="0" dirty="0" smtClean="0"/>
              <a:t>Оформлено </a:t>
            </a:r>
            <a:r>
              <a:rPr lang="ru-RU" sz="2400" b="1" i="0" u="none" strike="noStrike" baseline="0" dirty="0"/>
              <a:t>право собственности </a:t>
            </a:r>
            <a:r>
              <a:rPr lang="ru-RU" sz="2400" b="1" i="0" u="none" strike="noStrike" baseline="0" dirty="0" smtClean="0"/>
              <a:t>     </a:t>
            </a:r>
          </a:p>
          <a:p>
            <a:pPr>
              <a:defRPr/>
            </a:pPr>
            <a:r>
              <a:rPr lang="ru-RU" sz="2400" b="1" i="0" u="none" strike="noStrike" baseline="0" dirty="0" smtClean="0"/>
              <a:t> МО </a:t>
            </a:r>
            <a:r>
              <a:rPr lang="ru-RU" sz="2400" b="1" i="0" u="none" strike="noStrike" baseline="0" dirty="0"/>
              <a:t>"Теплоозерское городское поселение" </a:t>
            </a:r>
            <a:endParaRPr lang="ru-RU" sz="2400" dirty="0"/>
          </a:p>
        </c:rich>
      </c:tx>
      <c:layout/>
    </c:title>
    <c:plotArea>
      <c:layout/>
      <c:barChart>
        <c:barDir val="col"/>
        <c:grouping val="clustered"/>
        <c:ser>
          <c:idx val="1"/>
          <c:order val="1"/>
          <c:cat>
            <c:multiLvlStrRef>
              <c:f>Лист3!$B$1:$B$3</c:f>
            </c:multiLvlStrRef>
          </c:cat>
          <c:val>
            <c:numRef>
              <c:f>Лист3!$A$1:$A$3</c:f>
            </c:numRef>
          </c:val>
        </c:ser>
        <c:ser>
          <c:idx val="0"/>
          <c:order val="0"/>
          <c:dLbls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Val val="1"/>
          </c:dLbls>
          <c:cat>
            <c:numRef>
              <c:f>'[Лист Microsoft Office Excel.xlsx]Лист3'!$B$1:$B$3</c:f>
              <c:numCache>
                <c:formatCode>General</c:formatCode>
                <c:ptCount val="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</c:numCache>
            </c:numRef>
          </c:cat>
          <c:val>
            <c:numRef>
              <c:f>'[Лист Microsoft Office Excel.xlsx]Лист3'!$A$1:$A$3</c:f>
              <c:numCache>
                <c:formatCode>General</c:formatCode>
                <c:ptCount val="3"/>
                <c:pt idx="0">
                  <c:v>31</c:v>
                </c:pt>
                <c:pt idx="1">
                  <c:v>29</c:v>
                </c:pt>
                <c:pt idx="2">
                  <c:v>25</c:v>
                </c:pt>
              </c:numCache>
            </c:numRef>
          </c:val>
        </c:ser>
        <c:axId val="70080768"/>
        <c:axId val="70094848"/>
      </c:barChart>
      <c:catAx>
        <c:axId val="7008076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600" b="1" baseline="0"/>
            </a:pPr>
            <a:endParaRPr lang="ru-RU"/>
          </a:p>
        </c:txPr>
        <c:crossAx val="70094848"/>
        <c:crosses val="autoZero"/>
        <c:auto val="1"/>
        <c:lblAlgn val="ctr"/>
        <c:lblOffset val="100"/>
      </c:catAx>
      <c:valAx>
        <c:axId val="7009484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70080768"/>
        <c:crosses val="autoZero"/>
        <c:crossBetween val="between"/>
      </c:valAx>
    </c:plotArea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000"/>
            </a:pPr>
            <a:r>
              <a:rPr lang="ru-RU" sz="2000"/>
              <a:t>п. Теплоозерск</a:t>
            </a:r>
          </a:p>
        </c:rich>
      </c:tx>
      <c:layout/>
    </c:title>
    <c:plotArea>
      <c:layout/>
      <c:pie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Percent val="1"/>
          </c:dLbls>
          <c:cat>
            <c:strRef>
              <c:f>Лист5!$C$2:$C$3</c:f>
              <c:strCache>
                <c:ptCount val="2"/>
                <c:pt idx="0">
                  <c:v>муниипальные квартиры</c:v>
                </c:pt>
                <c:pt idx="1">
                  <c:v>приватизированные квартиры</c:v>
                </c:pt>
              </c:strCache>
            </c:strRef>
          </c:cat>
          <c:val>
            <c:numRef>
              <c:f>Лист5!$A$2:$A$3</c:f>
              <c:numCache>
                <c:formatCode>General</c:formatCode>
                <c:ptCount val="2"/>
                <c:pt idx="0">
                  <c:v>687</c:v>
                </c:pt>
                <c:pt idx="1">
                  <c:v>1249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layout/>
      <c:txPr>
        <a:bodyPr/>
        <a:lstStyle/>
        <a:p>
          <a:pPr rtl="0">
            <a:defRPr sz="1800"/>
          </a:pPr>
          <a:endParaRPr lang="ru-RU"/>
        </a:p>
      </c:txPr>
    </c:legend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000"/>
            </a:pPr>
            <a:r>
              <a:rPr lang="ru-RU" sz="2000"/>
              <a:t>п. Лондоко-завод, с. Лондоко</a:t>
            </a:r>
          </a:p>
        </c:rich>
      </c:tx>
      <c:layout/>
    </c:title>
    <c:plotArea>
      <c:layout/>
      <c:pie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Percent val="1"/>
          </c:dLbls>
          <c:cat>
            <c:strRef>
              <c:f>Лист5!$C$2:$C$3</c:f>
              <c:strCache>
                <c:ptCount val="2"/>
                <c:pt idx="0">
                  <c:v>муниипальные квартиры</c:v>
                </c:pt>
                <c:pt idx="1">
                  <c:v>приватизированные квартиры</c:v>
                </c:pt>
              </c:strCache>
            </c:strRef>
          </c:cat>
          <c:val>
            <c:numRef>
              <c:f>Лист5!$B$2:$B$3</c:f>
              <c:numCache>
                <c:formatCode>General</c:formatCode>
                <c:ptCount val="2"/>
                <c:pt idx="0">
                  <c:v>441</c:v>
                </c:pt>
                <c:pt idx="1">
                  <c:v>46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layout/>
      <c:txPr>
        <a:bodyPr/>
        <a:lstStyle/>
        <a:p>
          <a:pPr rtl="0">
            <a:defRPr sz="1800"/>
          </a:pPr>
          <a:endParaRPr lang="ru-RU"/>
        </a:p>
      </c:txPr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2352" y="214290"/>
            <a:ext cx="7851648" cy="3429024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«О работе органов местного самоуправления </a:t>
            </a:r>
            <a:r>
              <a:rPr lang="ru-RU" b="1" dirty="0" err="1" smtClean="0"/>
              <a:t>Теплоозерского</a:t>
            </a:r>
            <a:r>
              <a:rPr lang="ru-RU" b="1" dirty="0" smtClean="0"/>
              <a:t> городского поселения в 2012 год»</a:t>
            </a:r>
            <a:br>
              <a:rPr lang="ru-RU" b="1" dirty="0" smtClean="0"/>
            </a:b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285852" y="1857364"/>
          <a:ext cx="7500990" cy="4598916"/>
        </p:xfrm>
        <a:graphic>
          <a:graphicData uri="http://schemas.openxmlformats.org/drawingml/2006/table">
            <a:tbl>
              <a:tblPr/>
              <a:tblGrid>
                <a:gridCol w="1308256"/>
                <a:gridCol w="1608976"/>
                <a:gridCol w="1608166"/>
                <a:gridCol w="1127499"/>
                <a:gridCol w="1848093"/>
              </a:tblGrid>
              <a:tr h="806829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Отчетный год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Начислено, </a:t>
                      </a:r>
                      <a:r>
                        <a:rPr lang="ru-RU" sz="18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    тыс</a:t>
                      </a: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. руб.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Оплачено, </a:t>
                      </a:r>
                      <a:r>
                        <a:rPr lang="ru-RU" sz="18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     тыс</a:t>
                      </a: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. руб.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% собирае-мости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Задолженность, </a:t>
                      </a:r>
                      <a:r>
                        <a:rPr lang="ru-RU" sz="18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тыс</a:t>
                      </a: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. руб.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43">
                <a:tc gridSpan="5"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с. </a:t>
                      </a:r>
                      <a:r>
                        <a:rPr lang="ru-RU" sz="1800" baseline="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Лондоко</a:t>
                      </a: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, пос. </a:t>
                      </a:r>
                      <a:r>
                        <a:rPr lang="ru-RU" sz="1800" baseline="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Лондоко-завод</a:t>
                      </a:r>
                      <a:endParaRPr lang="ru-RU" sz="1800" baseline="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7886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2011 год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17 980 095,45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12 975 237,91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72 %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5 004 857,54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886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2012 год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12 536 464,38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10 375 049,43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83 %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2 161 414,95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886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1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Всего </a:t>
                      </a:r>
                      <a:endParaRPr lang="ru-RU" sz="1800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1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44 485 335,64</a:t>
                      </a:r>
                      <a:endParaRPr lang="ru-RU" sz="1800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1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33 658 767,55</a:t>
                      </a:r>
                      <a:endParaRPr lang="ru-RU" sz="1800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1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76 %</a:t>
                      </a:r>
                      <a:endParaRPr lang="ru-RU" sz="1800" baseline="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1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10 826 568,09</a:t>
                      </a:r>
                      <a:endParaRPr lang="ru-RU" sz="1800" baseline="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43">
                <a:tc gridSpan="5"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пос. </a:t>
                      </a:r>
                      <a:r>
                        <a:rPr lang="ru-RU" sz="1800" baseline="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Теплоозерск</a:t>
                      </a:r>
                      <a:endParaRPr lang="ru-RU" sz="1800" baseline="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7886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2011 год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75 609 940,80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54 731 150,34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72 %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20 887 790,46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886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2012 год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56 632 764,89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37 394 135,99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66 %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19 238 648,90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886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1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Всего </a:t>
                      </a:r>
                      <a:endParaRPr lang="ru-RU" sz="1800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1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132 242 705,69</a:t>
                      </a:r>
                      <a:endParaRPr lang="ru-RU" sz="1800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1" baseline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92 125 286,33</a:t>
                      </a:r>
                      <a:endParaRPr lang="ru-RU" sz="1800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1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70 %</a:t>
                      </a:r>
                      <a:endParaRPr lang="ru-RU" sz="1800" baseline="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1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40 126 439,36</a:t>
                      </a:r>
                      <a:endParaRPr lang="ru-RU" sz="1800" baseline="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428728" y="285728"/>
            <a:ext cx="7358114" cy="1200329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Задолженность населения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МО «Теплоозерское городское поселение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 жилищно-коммунальные услуги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перед ООО «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Дальсантехмонтаж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357290" y="285728"/>
            <a:ext cx="7358114" cy="1200329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Задолженность населения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МО «Теплоозерское городское поселение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 жилищно-коммунальные услуги </a:t>
            </a:r>
          </a:p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перед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МУП «Единый заказчик»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00100" y="1785926"/>
          <a:ext cx="7858180" cy="4643469"/>
        </p:xfrm>
        <a:graphic>
          <a:graphicData uri="http://schemas.openxmlformats.org/drawingml/2006/table">
            <a:tbl>
              <a:tblPr/>
              <a:tblGrid>
                <a:gridCol w="1143008"/>
                <a:gridCol w="1571636"/>
                <a:gridCol w="1500198"/>
                <a:gridCol w="1386892"/>
                <a:gridCol w="880168"/>
                <a:gridCol w="1376278"/>
              </a:tblGrid>
              <a:tr h="792023">
                <a:tc rowSpan="2"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Отчетный период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Начислено, тыс. руб.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Оплачено, тыс. руб. 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% соби-рае-мости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Задолжен-ность, тыс. руб. 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63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Оплачено населением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Компенса-ция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782">
                <a:tc gridSpan="6"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пос. </a:t>
                      </a:r>
                      <a:r>
                        <a:rPr lang="ru-RU" sz="18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Теплоозерск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7564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Октябрь 2012г.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8 121 128,85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5 509 845,86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343 350,80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72 %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2 267 932,19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7564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Ноябрь </a:t>
                      </a:r>
                      <a:endParaRPr lang="ru-RU" sz="18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2012г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.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8 944 851,57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6 385 834,50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456 619,65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77 %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2 102 397,42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7564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Декабрь 2012г.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7 971 863,45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5 975 890,14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375 119,83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80 %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1 620 853,48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626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Всего 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25 037 843,87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17 871 579,50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1 175 090,28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76 %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5 991 183,09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357290" y="285728"/>
            <a:ext cx="7358114" cy="1200329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Задолженность населения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МО «Теплоозерское городское поселение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 жилищно-коммунальные услуги </a:t>
            </a:r>
          </a:p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перед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ООО «Управляющая компания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Лондоко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00100" y="1785926"/>
          <a:ext cx="7858180" cy="4643469"/>
        </p:xfrm>
        <a:graphic>
          <a:graphicData uri="http://schemas.openxmlformats.org/drawingml/2006/table">
            <a:tbl>
              <a:tblPr/>
              <a:tblGrid>
                <a:gridCol w="1143008"/>
                <a:gridCol w="1571636"/>
                <a:gridCol w="1500198"/>
                <a:gridCol w="1386892"/>
                <a:gridCol w="880168"/>
                <a:gridCol w="1376278"/>
              </a:tblGrid>
              <a:tr h="792023">
                <a:tc rowSpan="2"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Отчетный период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Начислено, тыс. руб.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Оплачено, тыс. руб. 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% соби-рае-мости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Задолжен-ность, тыс. руб. 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63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Оплачено населением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Компенса-ция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782">
                <a:tc gridSpan="6"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пос. </a:t>
                      </a:r>
                      <a:r>
                        <a:rPr kumimoji="0" lang="ru-RU" sz="18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Лондоко-завод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с. </a:t>
                      </a:r>
                      <a:r>
                        <a:rPr kumimoji="0" lang="ru-RU" sz="18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Лондоко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7564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Октябрь 2012г.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3 099 888,47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1 658 108,97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186 121,63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56 %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1 255 657,87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7564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Ноябрь </a:t>
                      </a:r>
                      <a:endParaRPr lang="ru-RU" sz="18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2012г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.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3 483 193,70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1 955 383,05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234 213,35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63 %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1 293 597,30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7564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Декабрь 2012г.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3 172 284,84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1 955 383,05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98 417,13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65 %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1 118 484,66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626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Всего </a:t>
                      </a:r>
                    </a:p>
                  </a:txBody>
                  <a:tcPr marL="67943" marR="679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9 755 367,01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5 568 875,07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518 752,11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63 %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3 667 739,83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1285852" y="642918"/>
          <a:ext cx="7215238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928662" y="357166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Основные задачи  деятельности по работе с муниципальным имуществом: </a:t>
            </a:r>
            <a:endParaRPr lang="ru-RU" sz="3200" dirty="0"/>
          </a:p>
        </p:txBody>
      </p:sp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1142976" y="1571612"/>
            <a:ext cx="7715304" cy="528638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учет и ведение реестра муниципальной собственности; </a:t>
            </a:r>
          </a:p>
          <a:p>
            <a:r>
              <a:rPr lang="ru-RU" dirty="0" smtClean="0"/>
              <a:t>государственная регистрация права муниципальной собственности на объекты недвижимости;</a:t>
            </a:r>
          </a:p>
          <a:p>
            <a:r>
              <a:rPr lang="ru-RU" dirty="0" smtClean="0"/>
              <a:t>прием имущества в муниципальную собственность;</a:t>
            </a:r>
          </a:p>
          <a:p>
            <a:r>
              <a:rPr lang="ru-RU" dirty="0" smtClean="0"/>
              <a:t>передача в аренду объектов муниципальной недвижимости, контроль за эффективностью их использования и исполнением договоров аренды;</a:t>
            </a:r>
          </a:p>
          <a:p>
            <a:r>
              <a:rPr lang="ru-RU" dirty="0" smtClean="0"/>
              <a:t>учет и контроль за поступлением в бюджет арендных платежей за аренду недвижимого имущества;</a:t>
            </a:r>
          </a:p>
          <a:p>
            <a:r>
              <a:rPr lang="ru-RU" dirty="0" smtClean="0"/>
              <a:t>передача муниципального имущества в безвозмездное пользование;</a:t>
            </a:r>
          </a:p>
          <a:p>
            <a:r>
              <a:rPr lang="ru-RU" dirty="0" smtClean="0"/>
              <a:t>приватизация муниципального имущества;    </a:t>
            </a:r>
          </a:p>
          <a:p>
            <a:r>
              <a:rPr lang="ru-RU" dirty="0" smtClean="0"/>
              <a:t>разработка и совершенствование ранее принятых нормативно-правовых актов в сфере управления и распоряжения муниципальной собственностью.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Диаграмма 6"/>
          <p:cNvGraphicFramePr/>
          <p:nvPr/>
        </p:nvGraphicFramePr>
        <p:xfrm>
          <a:off x="1285852" y="571480"/>
          <a:ext cx="7500990" cy="3929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500166" y="4714884"/>
            <a:ext cx="2000264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72 договора аренды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3786182" y="4643446"/>
            <a:ext cx="2071702" cy="15001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Арендная плата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43636" y="4714884"/>
            <a:ext cx="2000264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616 330, 04 рубля в месяц 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14816" y="214290"/>
            <a:ext cx="68447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4000" b="1" dirty="0" smtClean="0"/>
              <a:t>Система электронных торгов</a:t>
            </a:r>
            <a:endParaRPr lang="ru-RU" sz="4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1357298"/>
            <a:ext cx="857256" cy="4286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2012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429124" y="1428736"/>
            <a:ext cx="4500594" cy="4286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-по товарам, работам, услугам до 100 тысяч рублей – 63 шт.;</a:t>
            </a:r>
          </a:p>
          <a:p>
            <a:r>
              <a:rPr lang="ru-RU" sz="2000" b="1" dirty="0" smtClean="0"/>
              <a:t>- с единственным поставщиком – 3 шт.;</a:t>
            </a:r>
          </a:p>
          <a:p>
            <a:r>
              <a:rPr lang="ru-RU" sz="2000" b="1" dirty="0" smtClean="0"/>
              <a:t>- по закупкам с проведением торгов размещено и заключено: </a:t>
            </a:r>
          </a:p>
          <a:p>
            <a:r>
              <a:rPr lang="ru-RU" sz="2000" b="1" dirty="0" smtClean="0"/>
              <a:t>Способом запроса котировок - 1 контракт;</a:t>
            </a:r>
          </a:p>
          <a:p>
            <a:r>
              <a:rPr lang="ru-RU" sz="2000" b="1" u="sng" dirty="0" smtClean="0"/>
              <a:t>Способом открытого аукциона</a:t>
            </a:r>
            <a:r>
              <a:rPr lang="ru-RU" sz="2000" b="1" dirty="0" smtClean="0"/>
              <a:t> – размещено 11, заключено -64 шт.;</a:t>
            </a:r>
          </a:p>
          <a:p>
            <a:r>
              <a:rPr lang="ru-RU" sz="2000" b="1" u="sng" dirty="0" smtClean="0"/>
              <a:t>Способом открытого конкурса </a:t>
            </a:r>
            <a:r>
              <a:rPr lang="ru-RU" sz="2000" b="1" dirty="0" smtClean="0"/>
              <a:t>– размещено 1, заключено – 1.</a:t>
            </a:r>
            <a:endParaRPr lang="ru-RU" sz="2000" b="1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2143108" y="2714620"/>
            <a:ext cx="2214578" cy="16430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Заключенные договора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785786" y="2000240"/>
          <a:ext cx="3786214" cy="3429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500562" y="1714488"/>
          <a:ext cx="3929090" cy="378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63523" y="214290"/>
            <a:ext cx="78960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4000" b="1" dirty="0" smtClean="0"/>
              <a:t>Приватизация жилых помещений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14414" y="1357298"/>
          <a:ext cx="7643867" cy="4903893"/>
        </p:xfrm>
        <a:graphic>
          <a:graphicData uri="http://schemas.openxmlformats.org/drawingml/2006/table">
            <a:tbl>
              <a:tblPr/>
              <a:tblGrid>
                <a:gridCol w="1240060"/>
                <a:gridCol w="1903214"/>
                <a:gridCol w="2590418"/>
                <a:gridCol w="1910175"/>
              </a:tblGrid>
              <a:tr h="406400">
                <a:tc rowSpan="4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 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 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 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 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1 178 497,38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ООО "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Дальсантехмонтаж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"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задолженность по договору аренды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18 463 810,70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ООО "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Дальсантехмонтаж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"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задолженность по договору аренды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2 044 830,66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ООО "Дальсантехмонтаж"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задолженность по агентскому договору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8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3 011 777,77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ООО "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Дальсантехмонтаж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"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задолженность по бюджетному кредиту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933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итого: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24 025 482,60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418 106,70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ООО"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Премиум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"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задолженность по договору аренды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86 956,77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ООО "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Мирстрой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"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задолженность по договору аренды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</a:pPr>
                      <a:endParaRPr lang="ru-RU" sz="1600">
                        <a:latin typeface="Calibri"/>
                      </a:endParaRP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33 563,55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ООО «УК Единый заказчик»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задолженность по агентскому договору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</a:pPr>
                      <a:endParaRPr lang="ru-RU" sz="1600">
                        <a:latin typeface="Calibri"/>
                      </a:endParaRP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1 384 193,14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МУП «Единый заказчик»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задолженность по агентскому договору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ИТОГО</a:t>
                      </a: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 2012 год: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25 948 302,7</a:t>
                      </a:r>
                      <a:endParaRPr lang="ru-RU" sz="16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7863" marR="378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38713" y="214290"/>
            <a:ext cx="722088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Решения о взыскании задолженности </a:t>
            </a:r>
          </a:p>
          <a:p>
            <a:pPr algn="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пользу администрации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643050"/>
            <a:ext cx="7643866" cy="4929222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с апреля по май месяц во всех населенных пунктов поселения были проведены субботники по благоустройству территории, в которых приняли участие большинство организаций и предприятий;</a:t>
            </a:r>
          </a:p>
          <a:p>
            <a:r>
              <a:rPr lang="ru-RU" b="1" dirty="0" smtClean="0"/>
              <a:t>регулярно проводилось </a:t>
            </a:r>
            <a:r>
              <a:rPr lang="ru-RU" b="1" dirty="0" err="1" smtClean="0"/>
              <a:t>окашивание</a:t>
            </a:r>
            <a:r>
              <a:rPr lang="ru-RU" b="1" dirty="0" smtClean="0"/>
              <a:t> территорий поселения, санитарная обрезка деревьев; </a:t>
            </a:r>
          </a:p>
          <a:p>
            <a:r>
              <a:rPr lang="ru-RU" b="1" dirty="0" smtClean="0"/>
              <a:t>очистка водосточных канав;</a:t>
            </a:r>
          </a:p>
          <a:p>
            <a:r>
              <a:rPr lang="ru-RU" b="1" dirty="0" smtClean="0"/>
              <a:t>проведен ремонт лестниц около ДК пос. Теплоозерск;</a:t>
            </a:r>
          </a:p>
          <a:p>
            <a:r>
              <a:rPr lang="ru-RU" b="1" dirty="0" smtClean="0"/>
              <a:t>благоустроена территория около памятников, проведен частичный ремонт памятника в пос. Теплоозерск; </a:t>
            </a:r>
          </a:p>
          <a:p>
            <a:r>
              <a:rPr lang="ru-RU" b="1" dirty="0" smtClean="0"/>
              <a:t>отремонтировано 2  колодца  и проведена  дератизация 17;</a:t>
            </a:r>
          </a:p>
          <a:p>
            <a:r>
              <a:rPr lang="ru-RU" b="1" dirty="0" smtClean="0"/>
              <a:t>проводились работы по уборке несанкционированных свалок. </a:t>
            </a:r>
          </a:p>
          <a:p>
            <a:r>
              <a:rPr lang="ru-RU" b="1" dirty="0" smtClean="0"/>
              <a:t>плановое техническое обслуживание сетей уличного освещения. </a:t>
            </a:r>
            <a:endParaRPr lang="ru-RU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18009" y="274638"/>
            <a:ext cx="751571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4000" b="1" dirty="0" smtClean="0"/>
              <a:t>Мероприятия </a:t>
            </a:r>
            <a:br>
              <a:rPr lang="ru-RU" sz="4000" b="1" dirty="0" smtClean="0"/>
            </a:br>
            <a:r>
              <a:rPr lang="ru-RU" sz="4000" b="1" dirty="0" smtClean="0"/>
              <a:t>по благоустройству территории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071538" y="1214422"/>
          <a:ext cx="7858180" cy="5294560"/>
        </p:xfrm>
        <a:graphic>
          <a:graphicData uri="http://schemas.openxmlformats.org/drawingml/2006/table">
            <a:tbl>
              <a:tblPr/>
              <a:tblGrid>
                <a:gridCol w="3892386"/>
                <a:gridCol w="1542266"/>
                <a:gridCol w="1209082"/>
                <a:gridCol w="1214446"/>
              </a:tblGrid>
              <a:tr h="563100">
                <a:tc>
                  <a:txBody>
                    <a:bodyPr/>
                    <a:lstStyle/>
                    <a:p>
                      <a:pPr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2010 год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2011 год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2012 год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100">
                <a:tc>
                  <a:txBody>
                    <a:bodyPr/>
                    <a:lstStyle/>
                    <a:p>
                      <a:pPr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Собственные доходы</a:t>
                      </a:r>
                    </a:p>
                    <a:p>
                      <a:pPr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 том числе: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12 484,9</a:t>
                      </a:r>
                      <a:endParaRPr lang="ru-RU" sz="20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13 382,1</a:t>
                      </a:r>
                      <a:endParaRPr lang="ru-RU" sz="20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23 403,7</a:t>
                      </a:r>
                      <a:endParaRPr lang="ru-RU" sz="20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100">
                <a:tc>
                  <a:txBody>
                    <a:bodyPr/>
                    <a:lstStyle/>
                    <a:p>
                      <a:pPr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Налог на доходы физических лиц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7 549,3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10 010,9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12 542,8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100">
                <a:tc>
                  <a:txBody>
                    <a:bodyPr/>
                    <a:lstStyle/>
                    <a:p>
                      <a:pPr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Налог на имущество физических лиц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200,9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54,5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323,0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100">
                <a:tc>
                  <a:txBody>
                    <a:bodyPr/>
                    <a:lstStyle/>
                    <a:p>
                      <a:pPr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Земельный налог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288,9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411,1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1 257,5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4649">
                <a:tc>
                  <a:txBody>
                    <a:bodyPr/>
                    <a:lstStyle/>
                    <a:p>
                      <a:pPr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Доходы, полученные в виде арендной  платы за земельные участки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966,4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998,7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3 790,8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100">
                <a:tc>
                  <a:txBody>
                    <a:bodyPr/>
                    <a:lstStyle/>
                    <a:p>
                      <a:pPr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Доходы, полученные от сдачи в аренду имущества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2 493,0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1 807,6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2 645,4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100">
                <a:tc>
                  <a:txBody>
                    <a:bodyPr/>
                    <a:lstStyle/>
                    <a:p>
                      <a:pPr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Прочие доходы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986,4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99,3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2 844,2</a:t>
                      </a: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500430" y="214290"/>
            <a:ext cx="52591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4000" b="1" dirty="0" smtClean="0"/>
              <a:t>Исполнение бюджета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928802"/>
            <a:ext cx="7498080" cy="3143272"/>
          </a:xfrm>
        </p:spPr>
        <p:txBody>
          <a:bodyPr>
            <a:normAutofit fontScale="77500" lnSpcReduction="20000"/>
          </a:bodyPr>
          <a:lstStyle/>
          <a:p>
            <a:r>
              <a:rPr lang="ru-RU" sz="3400" dirty="0" smtClean="0"/>
              <a:t>подсыпка и расчистка дорог в зимнее время;</a:t>
            </a:r>
          </a:p>
          <a:p>
            <a:r>
              <a:rPr lang="ru-RU" sz="3400" dirty="0" err="1" smtClean="0"/>
              <a:t>грейдеровка</a:t>
            </a:r>
            <a:r>
              <a:rPr lang="ru-RU" sz="3400" dirty="0" smtClean="0"/>
              <a:t>  дорог и уличной сети с гравийным покрытием;</a:t>
            </a:r>
          </a:p>
          <a:p>
            <a:r>
              <a:rPr lang="ru-RU" sz="3400" dirty="0" smtClean="0"/>
              <a:t>приобретение дорожных знаков в количестве 85 штук;</a:t>
            </a:r>
          </a:p>
          <a:p>
            <a:r>
              <a:rPr lang="ru-RU" sz="3400" dirty="0" smtClean="0"/>
              <a:t>разработка схемы размещения дорожных знаков;</a:t>
            </a:r>
          </a:p>
          <a:p>
            <a:r>
              <a:rPr lang="ru-RU" sz="3400" dirty="0" smtClean="0"/>
              <a:t>отремонтирован мост по улице 40лет Победы. </a:t>
            </a:r>
          </a:p>
          <a:p>
            <a:endParaRPr lang="ru-RU" dirty="0"/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1551215" y="274638"/>
            <a:ext cx="738253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200" b="1" dirty="0" smtClean="0"/>
              <a:t>Мероприятия по сохранности дорог</a:t>
            </a:r>
            <a:br>
              <a:rPr lang="ru-RU" sz="3200" b="1" dirty="0" smtClean="0"/>
            </a:br>
            <a:r>
              <a:rPr lang="ru-RU" sz="3200" b="1" dirty="0" smtClean="0"/>
              <a:t> и сокращения дорожно-транспортных</a:t>
            </a:r>
            <a:br>
              <a:rPr lang="ru-RU" sz="3200" b="1" dirty="0" smtClean="0"/>
            </a:br>
            <a:r>
              <a:rPr lang="ru-RU" sz="3200" b="1" dirty="0" smtClean="0"/>
              <a:t>происшествий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571612"/>
            <a:ext cx="7790712" cy="3910026"/>
          </a:xfrm>
        </p:spPr>
        <p:txBody>
          <a:bodyPr>
            <a:noAutofit/>
          </a:bodyPr>
          <a:lstStyle/>
          <a:p>
            <a:r>
              <a:rPr lang="ru-RU" sz="2900" dirty="0" smtClean="0"/>
              <a:t>Спортивные соревнования различного уровня: местного, районного и областного (всего 25 мероприятий – 416 участников);</a:t>
            </a:r>
          </a:p>
          <a:p>
            <a:r>
              <a:rPr lang="ru-RU" sz="2900" dirty="0" smtClean="0"/>
              <a:t>Спортивные соревнования среди инвалидов (всего 3 соревнования – 7 участников);</a:t>
            </a:r>
          </a:p>
          <a:p>
            <a:r>
              <a:rPr lang="ru-RU" sz="2900" dirty="0" smtClean="0"/>
              <a:t>Проведение спортивных секций на базе ООО «ТЦЗ» (477 человек);</a:t>
            </a:r>
          </a:p>
          <a:p>
            <a:r>
              <a:rPr lang="ru-RU" sz="2900" dirty="0" smtClean="0"/>
              <a:t>Укрепление материально-технической базы.</a:t>
            </a:r>
            <a:endParaRPr lang="ru-RU" sz="29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21496" y="274638"/>
            <a:ext cx="72122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600" b="1" dirty="0" smtClean="0"/>
              <a:t>Мероприятия по развитию спорта</a:t>
            </a:r>
            <a:br>
              <a:rPr lang="ru-RU" sz="3600" b="1" dirty="0" smtClean="0"/>
            </a:br>
            <a:r>
              <a:rPr lang="ru-RU" sz="3600" b="1" dirty="0" smtClean="0"/>
              <a:t> на территории поселения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99907" y="274638"/>
            <a:ext cx="633378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200" b="1" dirty="0" smtClean="0"/>
              <a:t>Мероприятия в области культуры</a:t>
            </a:r>
            <a:br>
              <a:rPr lang="ru-RU" sz="3200" b="1" dirty="0" smtClean="0"/>
            </a:br>
            <a:r>
              <a:rPr lang="ru-RU" sz="3200" b="1" dirty="0" smtClean="0"/>
              <a:t> на территории поселения</a:t>
            </a:r>
            <a:endParaRPr lang="ru-RU" sz="3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1571612"/>
            <a:ext cx="314327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ИКДЦ п. Теплоозерск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1571612"/>
            <a:ext cx="313374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ИКДЦ п. Лондоко-завод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28794" y="2571744"/>
            <a:ext cx="6072230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 Работает 22 клубных формирования , из них 11 детских;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Проведено 482 мероприятия, из них 234 детских;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Посетило проведенные мероприятия 32 176 человек;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 От платных услуг заработано 167 820 рублей.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3357554" y="2214554"/>
            <a:ext cx="428628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6000760" y="2214554"/>
            <a:ext cx="428628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3786182" y="4000504"/>
            <a:ext cx="2428892" cy="928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ИТОГ РАБОТЫ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71802" y="5000636"/>
            <a:ext cx="4214842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Многочисленные грамоты и благодарности различного уровня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Цели на 2013 год: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928670"/>
            <a:ext cx="8358214" cy="614366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650" i="1" dirty="0" smtClean="0"/>
              <a:t>продолжить работу по увеличению налогооблагаемой базы и привлечению резервов в доходную часть бюджета городского поселения и по снижению недоимки по налоговым и неналоговым доходам:</a:t>
            </a:r>
            <a:endParaRPr lang="ru-RU" sz="1650" dirty="0" smtClean="0"/>
          </a:p>
          <a:p>
            <a:pPr marL="756000">
              <a:spcBef>
                <a:spcPts val="0"/>
              </a:spcBef>
              <a:buFont typeface="Wingdings" pitchFamily="2" charset="2"/>
              <a:buChar char="ü"/>
            </a:pPr>
            <a:r>
              <a:rPr lang="ru-RU" sz="1650" dirty="0" smtClean="0"/>
              <a:t>продолжить работу по вопросам погашения задолженности в бюджет и принять исчерпывающие меры для вовлечения в бюджет в полном объеме выявленных резервов;</a:t>
            </a:r>
          </a:p>
          <a:p>
            <a:pPr marL="756000">
              <a:spcBef>
                <a:spcPts val="0"/>
              </a:spcBef>
              <a:buFont typeface="Wingdings" pitchFamily="2" charset="2"/>
              <a:buChar char="ü"/>
            </a:pPr>
            <a:r>
              <a:rPr lang="ru-RU" sz="1650" dirty="0" smtClean="0"/>
              <a:t>продолжить работу по идентификации земельных участков и обеспечить своевременное включение вновь образованных земельных участков в базу данных для начисления налога;</a:t>
            </a:r>
          </a:p>
          <a:p>
            <a:pPr>
              <a:spcBef>
                <a:spcPts val="0"/>
              </a:spcBef>
            </a:pPr>
            <a:r>
              <a:rPr lang="ru-RU" sz="1650" i="1" dirty="0" smtClean="0"/>
              <a:t>принимать участие в реализации федеральных целевых программ;</a:t>
            </a:r>
            <a:endParaRPr lang="ru-RU" sz="1650" dirty="0" smtClean="0"/>
          </a:p>
          <a:p>
            <a:pPr>
              <a:spcBef>
                <a:spcPts val="0"/>
              </a:spcBef>
            </a:pPr>
            <a:r>
              <a:rPr lang="ru-RU" sz="1650" i="1" dirty="0" smtClean="0"/>
              <a:t>реализовывать планы по благоустройству территорий населенных пунктов;</a:t>
            </a:r>
            <a:endParaRPr lang="ru-RU" sz="1650" dirty="0" smtClean="0"/>
          </a:p>
          <a:p>
            <a:pPr>
              <a:spcBef>
                <a:spcPts val="0"/>
              </a:spcBef>
            </a:pPr>
            <a:r>
              <a:rPr lang="ru-RU" sz="1650" i="1" dirty="0" smtClean="0"/>
              <a:t>повысить собираемость платежей от населения за жилищно-коммунальные услуги;</a:t>
            </a:r>
            <a:endParaRPr lang="ru-RU" sz="1650" dirty="0" smtClean="0"/>
          </a:p>
          <a:p>
            <a:pPr>
              <a:spcBef>
                <a:spcPts val="0"/>
              </a:spcBef>
            </a:pPr>
            <a:r>
              <a:rPr lang="ru-RU" sz="1650" i="1" dirty="0" smtClean="0"/>
              <a:t>в полном объеме и в установленные сроки финансировать социальную сферу;</a:t>
            </a:r>
            <a:endParaRPr lang="ru-RU" sz="1650" dirty="0" smtClean="0"/>
          </a:p>
          <a:p>
            <a:pPr>
              <a:spcBef>
                <a:spcPts val="0"/>
              </a:spcBef>
            </a:pPr>
            <a:r>
              <a:rPr lang="ru-RU" sz="1650" i="1" dirty="0" smtClean="0"/>
              <a:t>увеличить количество жителей, занимающихся физической культурой и спортом, особенно подростков и молодежи;</a:t>
            </a:r>
            <a:endParaRPr lang="ru-RU" sz="1650" dirty="0" smtClean="0"/>
          </a:p>
          <a:p>
            <a:pPr>
              <a:spcBef>
                <a:spcPts val="0"/>
              </a:spcBef>
            </a:pPr>
            <a:r>
              <a:rPr lang="ru-RU" sz="1650" i="1" dirty="0" smtClean="0"/>
              <a:t>провести инвентаризацию объектов недвижимости;</a:t>
            </a:r>
            <a:endParaRPr lang="ru-RU" sz="1650" dirty="0" smtClean="0"/>
          </a:p>
          <a:p>
            <a:pPr>
              <a:spcBef>
                <a:spcPts val="0"/>
              </a:spcBef>
            </a:pPr>
            <a:r>
              <a:rPr lang="ru-RU" sz="1650" i="1" dirty="0" smtClean="0"/>
              <a:t>осуществить постановку земельных участков и объектов недвижимости  на кадастровый учет согласно утвержденного плана;</a:t>
            </a:r>
            <a:endParaRPr lang="ru-RU" sz="1650" dirty="0" smtClean="0"/>
          </a:p>
          <a:p>
            <a:pPr>
              <a:spcBef>
                <a:spcPts val="0"/>
              </a:spcBef>
            </a:pPr>
            <a:r>
              <a:rPr lang="ru-RU" sz="1650" i="1" dirty="0" smtClean="0"/>
              <a:t>сделать так, чтобы каждый житель поселения мог получить необходимую помощь по обеспечению повседневных потребностей, пробудить инициативу населения в обустройстве своего места жительства ведь именно от этого зависит качество жизни.</a:t>
            </a:r>
            <a:endParaRPr lang="ru-RU" sz="165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2352" y="214290"/>
            <a:ext cx="7851648" cy="3429024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«О работе органов местного самоуправления </a:t>
            </a:r>
            <a:r>
              <a:rPr lang="ru-RU" b="1" dirty="0" err="1" smtClean="0"/>
              <a:t>Теплоозерского</a:t>
            </a:r>
            <a:r>
              <a:rPr lang="ru-RU" b="1" dirty="0" smtClean="0"/>
              <a:t> городского поселения в 2012 год»</a:t>
            </a:r>
            <a:br>
              <a:rPr lang="ru-RU" b="1" dirty="0" smtClean="0"/>
            </a:b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500430" y="214290"/>
            <a:ext cx="52591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4000" b="1" dirty="0" smtClean="0"/>
              <a:t>Исполнение бюджета </a:t>
            </a:r>
            <a:endParaRPr lang="ru-RU" sz="4000" b="1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214414" y="1285860"/>
          <a:ext cx="7500990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500430" y="214290"/>
            <a:ext cx="52591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4000" b="1" dirty="0" smtClean="0"/>
              <a:t>Исполнение бюджета </a:t>
            </a:r>
            <a:endParaRPr lang="ru-RU" sz="4000" b="1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214414" y="1285860"/>
          <a:ext cx="7500990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1357290" y="2143116"/>
          <a:ext cx="7286676" cy="364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882220" y="274638"/>
            <a:ext cx="70514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4000" b="1" dirty="0" smtClean="0"/>
              <a:t>Кредиторская задолженность</a:t>
            </a:r>
            <a:endParaRPr lang="ru-RU" sz="4000" b="1" dirty="0"/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1385085" y="1285860"/>
            <a:ext cx="7095147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r">
              <a:spcBef>
                <a:spcPct val="0"/>
              </a:spcBef>
            </a:pPr>
            <a:r>
              <a:rPr lang="ru-RU" sz="36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н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 31.12.2012 г. = 2 418 453,37 руб.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3000364" y="1571612"/>
            <a:ext cx="4071966" cy="1588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3931507" y="366690"/>
            <a:ext cx="49804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4000" b="1" dirty="0" smtClean="0"/>
              <a:t>Работа с населением</a:t>
            </a:r>
            <a:endParaRPr lang="ru-RU" sz="4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86116" y="3214686"/>
            <a:ext cx="5572164" cy="64294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Тематика обращений: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2071678"/>
            <a:ext cx="2500330" cy="7143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Письменные обращения (30)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2071678"/>
            <a:ext cx="2500330" cy="7143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Устные обращения (110)</a:t>
            </a:r>
            <a:endParaRPr lang="ru-RU" b="1" dirty="0">
              <a:solidFill>
                <a:schemeClr val="tx2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rot="5400000">
            <a:off x="6823091" y="1821645"/>
            <a:ext cx="499272" cy="794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2750331" y="1821645"/>
            <a:ext cx="500066" cy="1588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4010020" y="1214422"/>
            <a:ext cx="2500330" cy="79534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Обращения граждан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71538" y="4357694"/>
            <a:ext cx="3071834" cy="7143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вопросы социального обеспечения-53%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786446" y="5786454"/>
            <a:ext cx="3071834" cy="7143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вопросы благоустройства территории - 3%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214678" y="5072074"/>
            <a:ext cx="3071834" cy="7143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вопросы коммунального и дорожного хозяйства – 44%.</a:t>
            </a:r>
          </a:p>
        </p:txBody>
      </p:sp>
      <p:cxnSp>
        <p:nvCxnSpPr>
          <p:cNvPr id="36" name="Прямая со стрелкой 35"/>
          <p:cNvCxnSpPr/>
          <p:nvPr/>
        </p:nvCxnSpPr>
        <p:spPr>
          <a:xfrm rot="5400000">
            <a:off x="7965305" y="4964917"/>
            <a:ext cx="1643074" cy="1588"/>
          </a:xfrm>
          <a:prstGeom prst="straightConnector1">
            <a:avLst/>
          </a:prstGeom>
          <a:ln w="34925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5400000">
            <a:off x="7822429" y="4822041"/>
            <a:ext cx="1928826" cy="1588"/>
          </a:xfrm>
          <a:prstGeom prst="straightConnector1">
            <a:avLst/>
          </a:prstGeom>
          <a:ln w="34925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5400000">
            <a:off x="5679289" y="4464851"/>
            <a:ext cx="1214446" cy="1588"/>
          </a:xfrm>
          <a:prstGeom prst="straightConnector1">
            <a:avLst/>
          </a:prstGeom>
          <a:ln w="34925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5400000">
            <a:off x="3893339" y="4107661"/>
            <a:ext cx="500066" cy="1588"/>
          </a:xfrm>
          <a:prstGeom prst="straightConnector1">
            <a:avLst/>
          </a:prstGeom>
          <a:ln w="34925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Прямая соединительная линия 19"/>
          <p:cNvCxnSpPr/>
          <p:nvPr/>
        </p:nvCxnSpPr>
        <p:spPr>
          <a:xfrm rot="10800000">
            <a:off x="2928958" y="1285860"/>
            <a:ext cx="4572000" cy="1588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3931507" y="366690"/>
            <a:ext cx="49804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4000" b="1" dirty="0" smtClean="0"/>
              <a:t>Работа с населением</a:t>
            </a:r>
            <a:endParaRPr lang="ru-RU" sz="4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14678" y="3429000"/>
            <a:ext cx="5572164" cy="64294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Информирование населения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00100" y="4500570"/>
            <a:ext cx="3071834" cy="7143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Сайт администрации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857884" y="5929330"/>
            <a:ext cx="3071834" cy="7143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Информационные стенды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500430" y="5214950"/>
            <a:ext cx="3071834" cy="7143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Информационный вестник</a:t>
            </a:r>
          </a:p>
        </p:txBody>
      </p:sp>
      <p:cxnSp>
        <p:nvCxnSpPr>
          <p:cNvPr id="37" name="Прямая со стрелкой 36"/>
          <p:cNvCxnSpPr/>
          <p:nvPr/>
        </p:nvCxnSpPr>
        <p:spPr>
          <a:xfrm rot="5400000">
            <a:off x="7645025" y="4999445"/>
            <a:ext cx="1856594" cy="1588"/>
          </a:xfrm>
          <a:prstGeom prst="straightConnector1">
            <a:avLst/>
          </a:prstGeom>
          <a:ln w="34925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5400000">
            <a:off x="5572926" y="4642652"/>
            <a:ext cx="1143008" cy="1588"/>
          </a:xfrm>
          <a:prstGeom prst="straightConnector1">
            <a:avLst/>
          </a:prstGeom>
          <a:ln w="34925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5400000">
            <a:off x="3571868" y="4286256"/>
            <a:ext cx="428628" cy="1588"/>
          </a:xfrm>
          <a:prstGeom prst="straightConnector1">
            <a:avLst/>
          </a:prstGeom>
          <a:ln w="34925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3786182" y="1142984"/>
            <a:ext cx="3000396" cy="5715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Встречи с населением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85918" y="1928802"/>
            <a:ext cx="2500330" cy="11430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Главой поселения (4)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72198" y="1928802"/>
            <a:ext cx="2500330" cy="11430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Главой администрации и специалистами администрации  (6)</a:t>
            </a:r>
            <a:endParaRPr lang="ru-RU" b="1" dirty="0">
              <a:solidFill>
                <a:schemeClr val="tx2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rot="5400000">
            <a:off x="2643174" y="1571612"/>
            <a:ext cx="571504" cy="1588"/>
          </a:xfrm>
          <a:prstGeom prst="straightConnector1">
            <a:avLst/>
          </a:prstGeom>
          <a:ln w="34925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7216000" y="1570818"/>
            <a:ext cx="571504" cy="1588"/>
          </a:xfrm>
          <a:prstGeom prst="straightConnector1">
            <a:avLst/>
          </a:prstGeom>
          <a:ln w="34925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31507" y="366690"/>
            <a:ext cx="49804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4000" b="1" dirty="0" smtClean="0"/>
              <a:t>Работа с населением</a:t>
            </a:r>
            <a:endParaRPr lang="ru-RU" sz="4000" b="1" dirty="0"/>
          </a:p>
        </p:txBody>
      </p:sp>
      <p:graphicFrame>
        <p:nvGraphicFramePr>
          <p:cNvPr id="15" name="Диаграмма 14"/>
          <p:cNvGraphicFramePr/>
          <p:nvPr/>
        </p:nvGraphicFramePr>
        <p:xfrm>
          <a:off x="1214414" y="1142984"/>
          <a:ext cx="7572428" cy="5357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74638"/>
            <a:ext cx="8215338" cy="939784"/>
          </a:xfrm>
        </p:spPr>
        <p:txBody>
          <a:bodyPr>
            <a:noAutofit/>
          </a:bodyPr>
          <a:lstStyle/>
          <a:p>
            <a:r>
              <a:rPr lang="ru-RU" sz="3250" b="1" dirty="0" smtClean="0"/>
              <a:t>Мероприятия по пожарной безопасности :</a:t>
            </a:r>
            <a:endParaRPr lang="ru-RU" sz="325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обработка деревянных конструкций чердачных помещений здания администрации и ДК в п. </a:t>
            </a:r>
            <a:r>
              <a:rPr lang="ru-RU" dirty="0" err="1" smtClean="0"/>
              <a:t>Лондоко-звод</a:t>
            </a:r>
            <a:r>
              <a:rPr lang="ru-RU" dirty="0" smtClean="0"/>
              <a:t> огнезащитным раствором,</a:t>
            </a:r>
          </a:p>
          <a:p>
            <a:r>
              <a:rPr lang="ru-RU" dirty="0" smtClean="0"/>
              <a:t>установка пожарной сигнализации в подвальном помещении администрации и в </a:t>
            </a:r>
            <a:r>
              <a:rPr lang="ru-RU" dirty="0" smtClean="0"/>
              <a:t>библиотеке </a:t>
            </a:r>
            <a:r>
              <a:rPr lang="ru-RU" dirty="0" smtClean="0"/>
              <a:t>с. </a:t>
            </a:r>
            <a:r>
              <a:rPr lang="ru-RU" dirty="0" err="1" smtClean="0"/>
              <a:t>Лондоко</a:t>
            </a:r>
            <a:r>
              <a:rPr lang="ru-RU" dirty="0" smtClean="0"/>
              <a:t>,</a:t>
            </a:r>
          </a:p>
          <a:p>
            <a:r>
              <a:rPr lang="ru-RU" dirty="0" smtClean="0"/>
              <a:t>приобретение новых огнетушителей,</a:t>
            </a:r>
          </a:p>
          <a:p>
            <a:r>
              <a:rPr lang="ru-RU" dirty="0" smtClean="0"/>
              <a:t>приобретение </a:t>
            </a:r>
            <a:r>
              <a:rPr lang="ru-RU" dirty="0" err="1" smtClean="0"/>
              <a:t>электросирены</a:t>
            </a:r>
            <a:r>
              <a:rPr lang="ru-RU" dirty="0" smtClean="0"/>
              <a:t> для оповещения населения при чрезвычайных ситуациях.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409</TotalTime>
  <Words>1200</Words>
  <PresentationFormat>Экран (4:3)</PresentationFormat>
  <Paragraphs>291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Солнцестояние</vt:lpstr>
      <vt:lpstr>     «О работе органов местного самоуправления Теплоозерского городского поселения в 2012 год» </vt:lpstr>
      <vt:lpstr>Слайд 2</vt:lpstr>
      <vt:lpstr>Слайд 3</vt:lpstr>
      <vt:lpstr>Слайд 4</vt:lpstr>
      <vt:lpstr>Кредиторская задолженность</vt:lpstr>
      <vt:lpstr>Слайд 6</vt:lpstr>
      <vt:lpstr>Слайд 7</vt:lpstr>
      <vt:lpstr>Слайд 8</vt:lpstr>
      <vt:lpstr>Мероприятия по пожарной безопасности :</vt:lpstr>
      <vt:lpstr>Слайд 10</vt:lpstr>
      <vt:lpstr>Слайд 11</vt:lpstr>
      <vt:lpstr>Слайд 12</vt:lpstr>
      <vt:lpstr>Слайд 13</vt:lpstr>
      <vt:lpstr>Основные задачи  деятельности по работе с муниципальным имуществом: </vt:lpstr>
      <vt:lpstr>Слайд 15</vt:lpstr>
      <vt:lpstr>Слайд 16</vt:lpstr>
      <vt:lpstr>Слайд 17</vt:lpstr>
      <vt:lpstr>Слайд 18</vt:lpstr>
      <vt:lpstr>Мероприятия  по благоустройству территории</vt:lpstr>
      <vt:lpstr>Мероприятия по сохранности дорог  и сокращения дорожно-транспортных происшествий</vt:lpstr>
      <vt:lpstr>Мероприятия по развитию спорта  на территории поселения</vt:lpstr>
      <vt:lpstr>Мероприятия в области культуры  на территории поселения</vt:lpstr>
      <vt:lpstr>Цели на 2013 год:</vt:lpstr>
      <vt:lpstr>     «О работе органов местного самоуправления Теплоозерского городского поселения в 2012 год»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«О работе органов местного самоуправления Теплоозерского городского поселения в 2012 год» </dc:title>
  <dc:creator>users</dc:creator>
  <cp:lastModifiedBy>users</cp:lastModifiedBy>
  <cp:revision>43</cp:revision>
  <dcterms:created xsi:type="dcterms:W3CDTF">2013-02-17T16:55:22Z</dcterms:created>
  <dcterms:modified xsi:type="dcterms:W3CDTF">2013-02-26T05:03:45Z</dcterms:modified>
</cp:coreProperties>
</file>